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709" r:id="rId2"/>
    <p:sldMasterId id="2147483714" r:id="rId3"/>
    <p:sldMasterId id="2147483719" r:id="rId4"/>
  </p:sldMasterIdLst>
  <p:notesMasterIdLst>
    <p:notesMasterId r:id="rId31"/>
  </p:notesMasterIdLst>
  <p:sldIdLst>
    <p:sldId id="280" r:id="rId5"/>
    <p:sldId id="421" r:id="rId6"/>
    <p:sldId id="424" r:id="rId7"/>
    <p:sldId id="489" r:id="rId8"/>
    <p:sldId id="452" r:id="rId9"/>
    <p:sldId id="486" r:id="rId10"/>
    <p:sldId id="487" r:id="rId11"/>
    <p:sldId id="488" r:id="rId12"/>
    <p:sldId id="492" r:id="rId13"/>
    <p:sldId id="490" r:id="rId14"/>
    <p:sldId id="491" r:id="rId15"/>
    <p:sldId id="458" r:id="rId16"/>
    <p:sldId id="493" r:id="rId17"/>
    <p:sldId id="494" r:id="rId18"/>
    <p:sldId id="495" r:id="rId19"/>
    <p:sldId id="496" r:id="rId20"/>
    <p:sldId id="497" r:id="rId21"/>
    <p:sldId id="498" r:id="rId22"/>
    <p:sldId id="499" r:id="rId23"/>
    <p:sldId id="500" r:id="rId24"/>
    <p:sldId id="501" r:id="rId25"/>
    <p:sldId id="502" r:id="rId26"/>
    <p:sldId id="503" r:id="rId27"/>
    <p:sldId id="504" r:id="rId28"/>
    <p:sldId id="505" r:id="rId29"/>
    <p:sldId id="283" r:id="rId30"/>
  </p:sldIdLst>
  <p:sldSz cx="12192000" cy="6858000"/>
  <p:notesSz cx="6794500" cy="9906000"/>
  <p:defaultTextStyle>
    <a:defPPr>
      <a:defRPr lang="nb-NO"/>
    </a:defPPr>
    <a:lvl1pPr marL="0" algn="l" defTabSz="8142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7139" algn="l" defTabSz="8142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14279" algn="l" defTabSz="8142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21417" algn="l" defTabSz="8142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28556" algn="l" defTabSz="8142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35696" algn="l" defTabSz="8142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42835" algn="l" defTabSz="8142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49974" algn="l" defTabSz="8142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57114" algn="l" defTabSz="8142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an Lin" initials="YL" lastIdx="1" clrIdx="0">
    <p:extLst>
      <p:ext uri="{19B8F6BF-5375-455C-9EA6-DF929625EA0E}">
        <p15:presenceInfo xmlns:p15="http://schemas.microsoft.com/office/powerpoint/2012/main" userId="S::yuli002@EGMS.no::031a0bd5-7457-413c-abf4-58715380a11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  <a:srgbClr val="85C4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57" autoAdjust="0"/>
    <p:restoredTop sz="92038" autoAdjust="0"/>
  </p:normalViewPr>
  <p:slideViewPr>
    <p:cSldViewPr>
      <p:cViewPr varScale="1">
        <p:scale>
          <a:sx n="162" d="100"/>
          <a:sy n="162" d="100"/>
        </p:scale>
        <p:origin x="264" y="1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5300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5300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62C4434D-F0C9-475F-9D93-17C9E90F8FE7}" type="datetimeFigureOut">
              <a:rPr lang="nb-NO" smtClean="0"/>
              <a:t>21.02.2022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" y="742950"/>
            <a:ext cx="6604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05351"/>
            <a:ext cx="5435600" cy="44577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08981"/>
            <a:ext cx="2944283" cy="495300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08981"/>
            <a:ext cx="2944283" cy="495300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A0E66941-55DB-48D8-B430-74A4AD257C7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31999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421593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Any one can give more examples?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099662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Any one can give more examples?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42799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Any one can give more examples?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95604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Any one can give more examples?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392160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Any one can give more examples?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81135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Any one can give more examples?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24253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Any one can give more examples?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50533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Any one can give more examples?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44303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Any one can give more examples?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829114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Any one can give more examples?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40828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346956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Any one can give more examples?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237233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Any one can give more examples?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263372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Any one can give more examples?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030177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Any one can give more examples?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643513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Any one can give more examples?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26989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Any one can give more examples?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21008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Any one can give more examples?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6244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Any one can give more examples?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05826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Any one can give more examples?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88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Any one can give more examples?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9531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Any one can give more examples?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62430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Any one can give more examples?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78354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6971" y="2097009"/>
            <a:ext cx="10758060" cy="1672636"/>
          </a:xfrm>
        </p:spPr>
        <p:txBody>
          <a:bodyPr>
            <a:normAutofit/>
          </a:bodyPr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6971" y="3904128"/>
            <a:ext cx="10758060" cy="928867"/>
          </a:xfrm>
        </p:spPr>
        <p:txBody>
          <a:bodyPr>
            <a:norm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b-NO"/>
              <a:t>23.08.2019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"/>
            <a:ext cx="7148727" cy="222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265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dekkende bil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4" y="3"/>
            <a:ext cx="12190441" cy="6857205"/>
          </a:xfrm>
          <a:blipFill>
            <a:blip r:embed="rId2"/>
            <a:stretch>
              <a:fillRect/>
            </a:stretch>
          </a:blipFill>
        </p:spPr>
        <p:txBody>
          <a:bodyPr tIns="2145258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</p:spTree>
    <p:extLst>
      <p:ext uri="{BB962C8B-B14F-4D97-AF65-F5344CB8AC3E}">
        <p14:creationId xmlns:p14="http://schemas.microsoft.com/office/powerpoint/2010/main" val="406506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og bilde - Sv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23.08.2019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08273" y="6603974"/>
            <a:ext cx="755519" cy="1825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03137" y="1871426"/>
            <a:ext cx="5607479" cy="4638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725053" cy="1289049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6739884" y="1731400"/>
            <a:ext cx="5021381" cy="4765849"/>
          </a:xfrm>
          <a:blipFill>
            <a:blip r:embed="rId3"/>
            <a:stretch>
              <a:fillRect/>
            </a:stretch>
          </a:blipFill>
        </p:spPr>
        <p:txBody>
          <a:bodyPr tIns="1340786"/>
          <a:lstStyle>
            <a:lvl1pPr marL="0" indent="0" algn="ctr">
              <a:buNone/>
              <a:defRPr/>
            </a:lvl1pPr>
          </a:lstStyle>
          <a:p>
            <a:r>
              <a:rPr lang="nb-NO" dirty="0"/>
              <a:t>Sett inn bilde</a:t>
            </a:r>
          </a:p>
        </p:txBody>
      </p:sp>
    </p:spTree>
    <p:extLst>
      <p:ext uri="{BB962C8B-B14F-4D97-AF65-F5344CB8AC3E}">
        <p14:creationId xmlns:p14="http://schemas.microsoft.com/office/powerpoint/2010/main" val="1778079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tekst - Sv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29182" y="6603974"/>
            <a:ext cx="814815" cy="1825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23.08.2019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DB1100 Databaser 1 – Tomas Sandnes</a:t>
            </a:r>
            <a:endParaRPr lang="nb-NO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774083" y="2966887"/>
            <a:ext cx="5682188" cy="352759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725053" cy="1289049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429179" y="2886867"/>
            <a:ext cx="5021381" cy="3612182"/>
          </a:xfrm>
          <a:blipFill dpi="0" rotWithShape="1">
            <a:blip r:embed="rId3"/>
            <a:srcRect/>
            <a:tile tx="0" ty="0" sx="100000" sy="100000" flip="none" algn="tl"/>
          </a:blipFill>
        </p:spPr>
        <p:txBody>
          <a:bodyPr tIns="938551"/>
          <a:lstStyle>
            <a:lvl1pPr marL="0" indent="0" algn="ctr">
              <a:buNone/>
              <a:defRPr/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10175" y="6603974"/>
            <a:ext cx="755519" cy="1825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08681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og bilde - Svart #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23.08.2019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20099" y="6603974"/>
            <a:ext cx="755519" cy="1825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725053" cy="1289049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167541" y="1871426"/>
            <a:ext cx="5607479" cy="4638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15" hasCustomPrompt="1"/>
          </p:nvPr>
        </p:nvSpPr>
        <p:spPr>
          <a:xfrm>
            <a:off x="702780" y="1731400"/>
            <a:ext cx="5021381" cy="4765849"/>
          </a:xfrm>
          <a:blipFill>
            <a:blip r:embed="rId3"/>
            <a:stretch>
              <a:fillRect/>
            </a:stretch>
          </a:blipFill>
        </p:spPr>
        <p:txBody>
          <a:bodyPr tIns="1340786"/>
          <a:lstStyle>
            <a:lvl1pPr marL="0" indent="0" algn="ctr" rtl="0">
              <a:buNone/>
              <a:defRPr/>
            </a:lvl1pPr>
          </a:lstStyle>
          <a:p>
            <a:r>
              <a:rPr lang="nb-NO" dirty="0"/>
              <a:t>Sett inn bilde</a:t>
            </a:r>
          </a:p>
        </p:txBody>
      </p:sp>
    </p:spTree>
    <p:extLst>
      <p:ext uri="{BB962C8B-B14F-4D97-AF65-F5344CB8AC3E}">
        <p14:creationId xmlns:p14="http://schemas.microsoft.com/office/powerpoint/2010/main" val="2476463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 - Sv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23.08.2019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725053" cy="128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32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sitat - Sv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9182" y="6603974"/>
            <a:ext cx="814815" cy="1825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725053" cy="1289049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29180" y="1731404"/>
            <a:ext cx="3227777" cy="4620065"/>
          </a:xfrm>
          <a:blipFill>
            <a:blip r:embed="rId3"/>
            <a:stretch>
              <a:fillRect/>
            </a:stretch>
          </a:blipFill>
        </p:spPr>
        <p:txBody>
          <a:bodyPr tIns="1206707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022261" y="1880972"/>
            <a:ext cx="7439063" cy="3780019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nb-NO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021756" y="5896038"/>
            <a:ext cx="7439085" cy="457147"/>
          </a:xfrm>
        </p:spPr>
        <p:txBody>
          <a:bodyPr>
            <a:normAutofit/>
          </a:bodyPr>
          <a:lstStyle>
            <a:lvl1pPr marL="0" indent="0">
              <a:buNone/>
              <a:defRPr sz="1500" i="1">
                <a:solidFill>
                  <a:schemeClr val="bg1"/>
                </a:solidFill>
              </a:defRPr>
            </a:lvl1pPr>
          </a:lstStyle>
          <a:p>
            <a:pPr lvl="0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227960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sitat - Svart #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9182" y="6603974"/>
            <a:ext cx="814815" cy="1825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725053" cy="1289049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29180" y="1731404"/>
            <a:ext cx="3227777" cy="4620065"/>
          </a:xfrm>
          <a:blipFill>
            <a:blip r:embed="rId3"/>
            <a:stretch>
              <a:fillRect/>
            </a:stretch>
          </a:blipFill>
        </p:spPr>
        <p:txBody>
          <a:bodyPr tIns="1206707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022261" y="1880972"/>
            <a:ext cx="7439063" cy="3780019"/>
          </a:xfrm>
        </p:spPr>
        <p:txBody>
          <a:bodyPr>
            <a:norm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nb-NO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021756" y="5896038"/>
            <a:ext cx="7439085" cy="457147"/>
          </a:xfrm>
        </p:spPr>
        <p:txBody>
          <a:bodyPr>
            <a:normAutofit/>
          </a:bodyPr>
          <a:lstStyle>
            <a:lvl1pPr marL="0" indent="0">
              <a:buNone/>
              <a:defRPr sz="1500" i="1">
                <a:solidFill>
                  <a:schemeClr val="bg1"/>
                </a:solidFill>
              </a:defRPr>
            </a:lvl1pPr>
          </a:lstStyle>
          <a:p>
            <a:pPr lvl="0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141645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og bilde - Hv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  <a:endParaRPr lang="nb-NO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08273" y="6603974"/>
            <a:ext cx="755519" cy="1825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03137" y="1871426"/>
            <a:ext cx="5607479" cy="46384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6739884" y="449926"/>
            <a:ext cx="5021381" cy="6065297"/>
          </a:xfrm>
          <a:blipFill>
            <a:blip r:embed="rId2"/>
            <a:stretch>
              <a:fillRect/>
            </a:stretch>
          </a:blipFill>
        </p:spPr>
        <p:txBody>
          <a:bodyPr tIns="1340786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</p:spTree>
    <p:extLst>
      <p:ext uri="{BB962C8B-B14F-4D97-AF65-F5344CB8AC3E}">
        <p14:creationId xmlns:p14="http://schemas.microsoft.com/office/powerpoint/2010/main" val="10993176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tekst - Hv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  <a:endParaRPr lang="nb-NO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08273" y="6603974"/>
            <a:ext cx="755519" cy="1825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702780" y="449926"/>
            <a:ext cx="5021381" cy="6065297"/>
          </a:xfrm>
          <a:blipFill>
            <a:blip r:embed="rId2"/>
            <a:stretch>
              <a:fillRect/>
            </a:stretch>
          </a:blipFill>
        </p:spPr>
        <p:txBody>
          <a:bodyPr tIns="1340786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153346" y="1871426"/>
            <a:ext cx="5607479" cy="4638496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>
                <a:solidFill>
                  <a:schemeClr val="tx1"/>
                </a:solidFill>
              </a:defRPr>
            </a:lvl3pPr>
            <a:lvl4pPr rtl="0">
              <a:defRPr>
                <a:solidFill>
                  <a:schemeClr val="tx1"/>
                </a:solidFill>
              </a:defRPr>
            </a:lvl4pPr>
            <a:lvl5pPr rtl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882293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sitat - Hv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9182" y="6603974"/>
            <a:ext cx="814815" cy="1825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29180" y="449949"/>
            <a:ext cx="3227777" cy="5955511"/>
          </a:xfrm>
          <a:blipFill>
            <a:blip r:embed="rId2"/>
            <a:stretch>
              <a:fillRect/>
            </a:stretch>
          </a:blipFill>
        </p:spPr>
        <p:txBody>
          <a:bodyPr tIns="1206707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022261" y="1880972"/>
            <a:ext cx="7439063" cy="3780019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nb-NO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021756" y="5896038"/>
            <a:ext cx="7439085" cy="457147"/>
          </a:xfrm>
        </p:spPr>
        <p:txBody>
          <a:bodyPr>
            <a:normAutofit/>
          </a:bodyPr>
          <a:lstStyle>
            <a:lvl1pPr marL="0" indent="0">
              <a:buNone/>
              <a:defRPr sz="1500" i="1">
                <a:solidFill>
                  <a:schemeClr val="tx1"/>
                </a:solidFill>
              </a:defRPr>
            </a:lvl1pPr>
          </a:lstStyle>
          <a:p>
            <a:pPr lvl="0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88556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4344" y="2437959"/>
            <a:ext cx="10388136" cy="2359037"/>
          </a:xfrm>
        </p:spPr>
        <p:txBody>
          <a:bodyPr anchor="t">
            <a:no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b-NO"/>
              <a:t>23.08.2019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652385" cy="120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6723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sitat - Hvit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9182" y="6603974"/>
            <a:ext cx="814815" cy="1825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29180" y="449949"/>
            <a:ext cx="3227777" cy="5955511"/>
          </a:xfrm>
          <a:blipFill>
            <a:blip r:embed="rId2"/>
            <a:stretch>
              <a:fillRect/>
            </a:stretch>
          </a:blipFill>
        </p:spPr>
        <p:txBody>
          <a:bodyPr tIns="1206707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022261" y="1880972"/>
            <a:ext cx="7439063" cy="3780019"/>
          </a:xfrm>
        </p:spPr>
        <p:txBody>
          <a:bodyPr>
            <a:normAutofit/>
          </a:bodyPr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nb-NO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021756" y="5896038"/>
            <a:ext cx="7439085" cy="457147"/>
          </a:xfrm>
        </p:spPr>
        <p:txBody>
          <a:bodyPr>
            <a:normAutofit/>
          </a:bodyPr>
          <a:lstStyle>
            <a:lvl1pPr marL="0" indent="0">
              <a:buNone/>
              <a:defRPr sz="1500" i="1">
                <a:solidFill>
                  <a:schemeClr val="tx1"/>
                </a:solidFill>
              </a:defRPr>
            </a:lvl1pPr>
          </a:lstStyle>
          <a:p>
            <a:pPr lvl="0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1204199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245256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4406902"/>
            <a:ext cx="10363200" cy="1362075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2906715"/>
            <a:ext cx="10363200" cy="1500186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713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1427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2141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62855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03569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442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84997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25711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42068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03134" y="1871426"/>
            <a:ext cx="5275313" cy="46384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186464" y="1871426"/>
            <a:ext cx="5275313" cy="4638496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459323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2778" y="1871786"/>
            <a:ext cx="5275313" cy="639761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7139" indent="0">
              <a:buNone/>
              <a:defRPr sz="1800" b="1"/>
            </a:lvl2pPr>
            <a:lvl3pPr marL="814279" indent="0">
              <a:buNone/>
              <a:defRPr sz="1600" b="1"/>
            </a:lvl3pPr>
            <a:lvl4pPr marL="1221417" indent="0">
              <a:buNone/>
              <a:defRPr sz="1400" b="1"/>
            </a:lvl4pPr>
            <a:lvl5pPr marL="1628556" indent="0">
              <a:buNone/>
              <a:defRPr sz="1400" b="1"/>
            </a:lvl5pPr>
            <a:lvl6pPr marL="2035696" indent="0">
              <a:buNone/>
              <a:defRPr sz="1400" b="1"/>
            </a:lvl6pPr>
            <a:lvl7pPr marL="2442835" indent="0">
              <a:buNone/>
              <a:defRPr sz="1400" b="1"/>
            </a:lvl7pPr>
            <a:lvl8pPr marL="2849974" indent="0">
              <a:buNone/>
              <a:defRPr sz="1400" b="1"/>
            </a:lvl8pPr>
            <a:lvl9pPr marL="3257114" indent="0">
              <a:buNone/>
              <a:defRPr sz="14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316" y="1871786"/>
            <a:ext cx="5275313" cy="639761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7139" indent="0">
              <a:buNone/>
              <a:defRPr sz="1800" b="1"/>
            </a:lvl2pPr>
            <a:lvl3pPr marL="814279" indent="0">
              <a:buNone/>
              <a:defRPr sz="1600" b="1"/>
            </a:lvl3pPr>
            <a:lvl4pPr marL="1221417" indent="0">
              <a:buNone/>
              <a:defRPr sz="1400" b="1"/>
            </a:lvl4pPr>
            <a:lvl5pPr marL="1628556" indent="0">
              <a:buNone/>
              <a:defRPr sz="1400" b="1"/>
            </a:lvl5pPr>
            <a:lvl6pPr marL="2035696" indent="0">
              <a:buNone/>
              <a:defRPr sz="1400" b="1"/>
            </a:lvl6pPr>
            <a:lvl7pPr marL="2442835" indent="0">
              <a:buNone/>
              <a:defRPr sz="1400" b="1"/>
            </a:lvl7pPr>
            <a:lvl8pPr marL="2849974" indent="0">
              <a:buNone/>
              <a:defRPr sz="1400" b="1"/>
            </a:lvl8pPr>
            <a:lvl9pPr marL="3257114" indent="0">
              <a:buNone/>
              <a:defRPr sz="14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703134" y="2529006"/>
            <a:ext cx="5275313" cy="39809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6186464" y="2529006"/>
            <a:ext cx="5275313" cy="3980918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120570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277335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b-NO"/>
              <a:t>23.08.2019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DB1100 Databaser 1 – Tomas Sandnes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219250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stes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74606" y="5726133"/>
            <a:ext cx="7439063" cy="719996"/>
          </a:xfrm>
        </p:spPr>
        <p:txBody>
          <a:bodyPr>
            <a:normAutofit/>
          </a:bodyPr>
          <a:lstStyle>
            <a:lvl1pPr marL="0" indent="0">
              <a:buNone/>
              <a:tabLst>
                <a:tab pos="1394418" algn="l"/>
              </a:tabLst>
              <a:defRPr sz="1100" b="1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Navn	Tittel</a:t>
            </a:r>
            <a:br>
              <a:rPr lang="nb-NO" dirty="0"/>
            </a:br>
            <a:r>
              <a:rPr lang="nb-NO" dirty="0"/>
              <a:t>47 xxx xx xxx	navn@westerdals.no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2190441" cy="548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597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steside - Sv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74606" y="5726133"/>
            <a:ext cx="7439063" cy="719996"/>
          </a:xfrm>
        </p:spPr>
        <p:txBody>
          <a:bodyPr>
            <a:normAutofit/>
          </a:bodyPr>
          <a:lstStyle>
            <a:lvl1pPr marL="0" indent="0">
              <a:buNone/>
              <a:tabLst>
                <a:tab pos="1394418" algn="l"/>
              </a:tabLst>
              <a:defRPr sz="1100" b="1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Navn	Tittel</a:t>
            </a:r>
            <a:br>
              <a:rPr lang="nb-NO" dirty="0"/>
            </a:br>
            <a:r>
              <a:rPr lang="nb-NO" dirty="0"/>
              <a:t>47 xxx xx xxx	navn@westerdals.no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1"/>
            <a:ext cx="12190441" cy="550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053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4344" y="2044056"/>
            <a:ext cx="10388136" cy="2359037"/>
          </a:xfrm>
        </p:spPr>
        <p:txBody>
          <a:bodyPr anchor="t">
            <a:no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b-NO"/>
              <a:t>23.08.2019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2"/>
            <a:ext cx="1971123" cy="16638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688338"/>
            <a:ext cx="12190441" cy="116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64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4344" y="2044056"/>
            <a:ext cx="10388136" cy="2359037"/>
          </a:xfrm>
        </p:spPr>
        <p:txBody>
          <a:bodyPr anchor="t">
            <a:no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b-NO"/>
              <a:t>23.08.2019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652385" cy="120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602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94344" y="2437958"/>
            <a:ext cx="10388136" cy="1135043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94122" y="3671476"/>
            <a:ext cx="10387895" cy="928867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tx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2"/>
            <a:ext cx="1971123" cy="166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770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ide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94344" y="2437958"/>
            <a:ext cx="10388136" cy="1135043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94122" y="3671476"/>
            <a:ext cx="10387895" cy="928867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tx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688338"/>
            <a:ext cx="12190441" cy="116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2400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stes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74606" y="5726133"/>
            <a:ext cx="7439063" cy="719996"/>
          </a:xfrm>
        </p:spPr>
        <p:txBody>
          <a:bodyPr>
            <a:normAutofit/>
          </a:bodyPr>
          <a:lstStyle>
            <a:lvl1pPr marL="0" indent="0">
              <a:buNone/>
              <a:tabLst>
                <a:tab pos="1394418" algn="l"/>
              </a:tabLst>
              <a:defRPr sz="1100" b="1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Navn	Tittel</a:t>
            </a:r>
            <a:br>
              <a:rPr lang="nb-NO" dirty="0"/>
            </a:br>
            <a:r>
              <a:rPr lang="nb-NO" dirty="0"/>
              <a:t>47 xxx xx xxx	navn@westerdals.no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2190441" cy="552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621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4344" y="2044056"/>
            <a:ext cx="10388136" cy="2359037"/>
          </a:xfrm>
        </p:spPr>
        <p:txBody>
          <a:bodyPr anchor="t">
            <a:no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b-NO"/>
              <a:t>23.08.2019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"/>
            <a:ext cx="1834871" cy="16455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606545"/>
            <a:ext cx="12190441" cy="125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891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94344" y="2437958"/>
            <a:ext cx="10388136" cy="1135043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94122" y="3671476"/>
            <a:ext cx="10387895" cy="928867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tx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"/>
            <a:ext cx="1834871" cy="164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5490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ide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94344" y="2437958"/>
            <a:ext cx="10388136" cy="1135043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94122" y="3671476"/>
            <a:ext cx="10387895" cy="928867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tx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606545"/>
            <a:ext cx="12190441" cy="125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629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stes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74606" y="5726133"/>
            <a:ext cx="7439063" cy="719996"/>
          </a:xfrm>
        </p:spPr>
        <p:txBody>
          <a:bodyPr>
            <a:normAutofit/>
          </a:bodyPr>
          <a:lstStyle>
            <a:lvl1pPr marL="0" indent="0">
              <a:buNone/>
              <a:tabLst>
                <a:tab pos="1394418" algn="l"/>
              </a:tabLst>
              <a:defRPr sz="1100" b="1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Navn	Tittel</a:t>
            </a:r>
            <a:br>
              <a:rPr lang="nb-NO" dirty="0"/>
            </a:br>
            <a:r>
              <a:rPr lang="nb-NO" dirty="0"/>
              <a:t>47 xxx xx xxx	navn@westerdals.no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2"/>
            <a:ext cx="12190441" cy="553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1124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4344" y="2044056"/>
            <a:ext cx="10388136" cy="2359037"/>
          </a:xfrm>
        </p:spPr>
        <p:txBody>
          <a:bodyPr anchor="t">
            <a:no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b-NO"/>
              <a:t>23.08.2019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1871204" cy="16090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631084"/>
            <a:ext cx="12190441" cy="122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825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94344" y="2437958"/>
            <a:ext cx="10388136" cy="1135043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94122" y="3671476"/>
            <a:ext cx="10387895" cy="928867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tx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1871204" cy="160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486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ide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94344" y="2437958"/>
            <a:ext cx="10388136" cy="1135043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94122" y="3671476"/>
            <a:ext cx="10387895" cy="928867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tx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631084"/>
            <a:ext cx="12190441" cy="122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74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slide #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5678659"/>
            <a:ext cx="12190076" cy="11793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6971" y="2097009"/>
            <a:ext cx="10758060" cy="1672636"/>
          </a:xfrm>
        </p:spPr>
        <p:txBody>
          <a:bodyPr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6971" y="3904128"/>
            <a:ext cx="10758060" cy="928867"/>
          </a:xfrm>
        </p:spPr>
        <p:txBody>
          <a:bodyPr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23.08.2019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3"/>
            <a:ext cx="7121473" cy="215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023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stes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74606" y="5726133"/>
            <a:ext cx="7439063" cy="719996"/>
          </a:xfrm>
        </p:spPr>
        <p:txBody>
          <a:bodyPr>
            <a:normAutofit/>
          </a:bodyPr>
          <a:lstStyle>
            <a:lvl1pPr marL="0" indent="0">
              <a:buNone/>
              <a:tabLst>
                <a:tab pos="1394418" algn="l"/>
              </a:tabLst>
              <a:defRPr sz="1100" b="1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Navn	Tittel</a:t>
            </a:r>
            <a:br>
              <a:rPr lang="nb-NO" dirty="0"/>
            </a:br>
            <a:r>
              <a:rPr lang="nb-NO" dirty="0"/>
              <a:t>47 xxx xx xxx	navn@westerdals.no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2"/>
            <a:ext cx="12190441" cy="553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10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 #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5678659"/>
            <a:ext cx="12190076" cy="117934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23.08.2019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725053" cy="128904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894344" y="2437959"/>
            <a:ext cx="10388136" cy="2359037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27921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 #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23.08.2019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725053" cy="128904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894344" y="2044056"/>
            <a:ext cx="10388136" cy="2359037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5559812"/>
            <a:ext cx="12190076" cy="129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0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725053" cy="128904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94344" y="2437958"/>
            <a:ext cx="10388136" cy="1135043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94122" y="3671476"/>
            <a:ext cx="10387895" cy="928867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bg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54351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ide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94344" y="2437958"/>
            <a:ext cx="10388136" cy="1135043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94122" y="3671476"/>
            <a:ext cx="10387895" cy="928867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tx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652385" cy="120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0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ide #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94344" y="2437958"/>
            <a:ext cx="10388136" cy="1135043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94122" y="3671476"/>
            <a:ext cx="10387895" cy="928867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tx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34543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3135" y="274639"/>
            <a:ext cx="10758187" cy="1143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3135" y="1871426"/>
            <a:ext cx="10758187" cy="46384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2783" y="6603974"/>
            <a:ext cx="814815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9134" y="6603974"/>
            <a:ext cx="9013737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ctr">
              <a:defRPr sz="700"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10175" y="6603974"/>
            <a:ext cx="755519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59804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50" r:id="rId21"/>
    <p:sldLayoutId id="2147483651" r:id="rId22"/>
    <p:sldLayoutId id="2147483652" r:id="rId23"/>
    <p:sldLayoutId id="2147483653" r:id="rId24"/>
    <p:sldLayoutId id="2147483654" r:id="rId25"/>
    <p:sldLayoutId id="2147483655" r:id="rId26"/>
    <p:sldLayoutId id="2147483679" r:id="rId27"/>
    <p:sldLayoutId id="2147483680" r:id="rId28"/>
  </p:sldLayoutIdLst>
  <p:hf hdr="0"/>
  <p:txStyles>
    <p:titleStyle>
      <a:lvl1pPr algn="l" defTabSz="814279" rtl="0" eaLnBrk="1" latinLnBrk="0" hangingPunct="1"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4526" indent="-214526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61600" indent="-254461" algn="l" defTabSz="814279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017848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424987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832126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39265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46404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53544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0683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7139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4279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1417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8556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5696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2835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49974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57114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3135" y="274639"/>
            <a:ext cx="10758187" cy="1143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3135" y="1871426"/>
            <a:ext cx="10758187" cy="46384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2783" y="6603974"/>
            <a:ext cx="814815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9134" y="6603974"/>
            <a:ext cx="9013737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ctr">
              <a:defRPr sz="700"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10175" y="6603974"/>
            <a:ext cx="755519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15557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</p:sldLayoutIdLst>
  <p:hf hdr="0"/>
  <p:txStyles>
    <p:titleStyle>
      <a:lvl1pPr algn="l" defTabSz="814279" rtl="0" eaLnBrk="1" latinLnBrk="0" hangingPunct="1"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4526" indent="-214526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61600" indent="-254461" algn="l" defTabSz="814279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017848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424987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832126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39265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46404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53544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0683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7139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4279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1417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8556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5696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2835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49974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57114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3135" y="274639"/>
            <a:ext cx="10758187" cy="1143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3135" y="1871426"/>
            <a:ext cx="10758187" cy="46384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2783" y="6603974"/>
            <a:ext cx="814815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9134" y="6603974"/>
            <a:ext cx="9013737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ctr">
              <a:defRPr sz="700"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10175" y="6603974"/>
            <a:ext cx="755519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60638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</p:sldLayoutIdLst>
  <p:hf hdr="0"/>
  <p:txStyles>
    <p:titleStyle>
      <a:lvl1pPr algn="l" defTabSz="814279" rtl="0" eaLnBrk="1" latinLnBrk="0" hangingPunct="1"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4526" indent="-214526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61600" indent="-254461" algn="l" defTabSz="814279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017848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424987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832126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39265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46404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53544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0683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7139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4279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1417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8556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5696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2835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49974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57114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3135" y="274639"/>
            <a:ext cx="10758187" cy="1143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3135" y="1871426"/>
            <a:ext cx="10758187" cy="46384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2783" y="6603974"/>
            <a:ext cx="814815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9134" y="6603974"/>
            <a:ext cx="9013737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ctr">
              <a:defRPr sz="700"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10175" y="6603974"/>
            <a:ext cx="755519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10802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</p:sldLayoutIdLst>
  <p:hf hdr="0"/>
  <p:txStyles>
    <p:titleStyle>
      <a:lvl1pPr algn="l" defTabSz="814279" rtl="0" eaLnBrk="1" latinLnBrk="0" hangingPunct="1"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4526" indent="-214526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61600" indent="-254461" algn="l" defTabSz="814279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017848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424987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832126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39265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46404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53544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0683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7139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4279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1417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8556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5696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2835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49974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57114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mailto:yuan.lin@kristiania.no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061729" y="2908492"/>
            <a:ext cx="8068545" cy="1672636"/>
          </a:xfrm>
        </p:spPr>
        <p:txBody>
          <a:bodyPr>
            <a:normAutofit/>
          </a:bodyPr>
          <a:lstStyle/>
          <a:p>
            <a:br>
              <a:rPr lang="nb-NO" dirty="0"/>
            </a:br>
            <a:r>
              <a:rPr lang="nb-NO" dirty="0" err="1"/>
              <a:t>Session</a:t>
            </a:r>
            <a:r>
              <a:rPr lang="nb-NO" dirty="0"/>
              <a:t> 11 (</a:t>
            </a:r>
            <a:r>
              <a:rPr lang="nb-NO" dirty="0" err="1"/>
              <a:t>of</a:t>
            </a:r>
            <a:r>
              <a:rPr lang="nb-NO" dirty="0"/>
              <a:t> 24)</a:t>
            </a:r>
          </a:p>
        </p:txBody>
      </p:sp>
      <p:sp>
        <p:nvSpPr>
          <p:cNvPr id="2051" name="Text Placeholder 4"/>
          <p:cNvSpPr>
            <a:spLocks noGrp="1"/>
          </p:cNvSpPr>
          <p:nvPr>
            <p:ph type="subTitle" idx="1"/>
          </p:nvPr>
        </p:nvSpPr>
        <p:spPr>
          <a:xfrm>
            <a:off x="2061729" y="5020414"/>
            <a:ext cx="8068545" cy="928867"/>
          </a:xfrm>
        </p:spPr>
        <p:txBody>
          <a:bodyPr>
            <a:normAutofit/>
          </a:bodyPr>
          <a:lstStyle/>
          <a:p>
            <a:r>
              <a:rPr lang="nb-NO" dirty="0"/>
              <a:t>PGR112 Objektorientert programmering</a:t>
            </a:r>
          </a:p>
          <a:p>
            <a:r>
              <a:rPr lang="nb-NO" dirty="0"/>
              <a:t>Yuan Lin / </a:t>
            </a:r>
            <a:r>
              <a:rPr lang="nb-NO" dirty="0">
                <a:hlinkClick r:id="rId2"/>
              </a:rPr>
              <a:t>yuan.lin@kristiania.no</a:t>
            </a:r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1028" name="Picture 4" descr="Consolidated JDK 15 Release Notes">
            <a:extLst>
              <a:ext uri="{FF2B5EF4-FFF2-40B4-BE49-F238E27FC236}">
                <a16:creationId xmlns:a16="http://schemas.microsoft.com/office/drawing/2014/main" id="{D6B82D10-6E9C-47A5-984A-277C85A30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694" y="404664"/>
            <a:ext cx="3257474" cy="325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337849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703135" y="274639"/>
            <a:ext cx="10758187" cy="843356"/>
          </a:xfrm>
        </p:spPr>
        <p:txBody>
          <a:bodyPr/>
          <a:lstStyle/>
          <a:p>
            <a:r>
              <a:rPr lang="nb-NO" altLang="nb-NO" dirty="0" err="1"/>
              <a:t>HashSet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10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412776"/>
            <a:ext cx="5896921" cy="509714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Important facts about HashSet 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HashSet implements Set interface, Set extends Collection, and Collection extends </a:t>
            </a:r>
            <a:r>
              <a:rPr lang="en-US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Iterable</a:t>
            </a: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HashSet stores elements by using </a:t>
            </a:r>
            <a:r>
              <a:rPr lang="en-US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hashcode</a:t>
            </a: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HashSet ignores duplicate elements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HashSet allows null value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HashSet does not maintain the insertion order. Elements are inserted on the basis of their </a:t>
            </a:r>
            <a:r>
              <a:rPr lang="en-US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hashcode</a:t>
            </a: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Difference between List &amp; Set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List can contain duplicate element while Set does not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Declaration of HashSet</a:t>
            </a: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A7DEC14E-439D-4FFB-8A5E-C8C07A968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5661248"/>
            <a:ext cx="5331362" cy="792088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5AA351C2-0167-4C32-B42C-EA99F8F78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032" y="946302"/>
            <a:ext cx="568642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4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703135" y="274639"/>
            <a:ext cx="10758187" cy="843356"/>
          </a:xfrm>
        </p:spPr>
        <p:txBody>
          <a:bodyPr/>
          <a:lstStyle/>
          <a:p>
            <a:r>
              <a:rPr lang="nb-NO" altLang="nb-NO" dirty="0" err="1"/>
              <a:t>HashSet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11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412776"/>
            <a:ext cx="5320857" cy="509714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example on the right shows 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Remove one element from HashSet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Using lambda expression in </a:t>
            </a:r>
            <a:r>
              <a:rPr lang="en-US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removeIf</a:t>
            </a: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Add HashSet from another Collection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Remove a collection from HashSet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Clear a HashSet</a:t>
            </a: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HashSet vs HashMap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HashSet does not contain key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HashSet does not allow duplicate value. HashMap allows duplicate values while not duplicate keys</a:t>
            </a: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CB9AE705-5F9B-4C28-B30C-7D4366CA0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16" y="22106"/>
            <a:ext cx="5915025" cy="67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54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703135" y="274639"/>
            <a:ext cx="10758187" cy="843356"/>
          </a:xfrm>
        </p:spPr>
        <p:txBody>
          <a:bodyPr/>
          <a:lstStyle/>
          <a:p>
            <a:r>
              <a:rPr lang="nb-NO" altLang="nb-NO" dirty="0" err="1"/>
              <a:t>Serialization</a:t>
            </a:r>
            <a:r>
              <a:rPr lang="nb-NO" altLang="nb-NO" dirty="0"/>
              <a:t>	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12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37" y="1268760"/>
            <a:ext cx="4752528" cy="5241162"/>
          </a:xfrm>
        </p:spPr>
        <p:txBody>
          <a:bodyPr>
            <a:normAutofit/>
          </a:bodyPr>
          <a:lstStyle/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What is Serialization? 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Serialization converts an object to a byte stream, deserialization does the opposite. Class that are eligible for serialization needs to implement serializable interface.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All sub-class are serializable if the parent class implements serializable interface.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JVM associate a serial version UID with each serializable class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Why do we need serialization?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Store/fetch object cross-platform</a:t>
            </a: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007D8A51-3B7D-4EB3-94DD-BE4F61D19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89" y="1130697"/>
            <a:ext cx="5041220" cy="1004922"/>
          </a:xfrm>
          <a:prstGeom prst="rect">
            <a:avLst/>
          </a:prstGeom>
        </p:spPr>
      </p:pic>
      <p:pic>
        <p:nvPicPr>
          <p:cNvPr id="3" name="Bilde 2">
            <a:extLst>
              <a:ext uri="{FF2B5EF4-FFF2-40B4-BE49-F238E27FC236}">
                <a16:creationId xmlns:a16="http://schemas.microsoft.com/office/drawing/2014/main" id="{ECA3CA43-268E-4C25-B719-B44B58DC1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009" y="-17498"/>
            <a:ext cx="7001991" cy="4371299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C0A7117D-6859-480A-97A7-FA3F9025D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008" y="4351627"/>
            <a:ext cx="7001991" cy="239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755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703135" y="274639"/>
            <a:ext cx="10758187" cy="843356"/>
          </a:xfrm>
        </p:spPr>
        <p:txBody>
          <a:bodyPr/>
          <a:lstStyle/>
          <a:p>
            <a:r>
              <a:rPr lang="nb-NO" altLang="nb-NO" dirty="0"/>
              <a:t>Equals	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13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268760"/>
            <a:ext cx="11089231" cy="524116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Let’s write an automation test</a:t>
            </a: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Why person2.equals(person) returns false? Aren’t they equal?</a:t>
            </a:r>
          </a:p>
          <a:p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EE8D42F7-B887-45F4-942C-D6DF1A2C8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35" y="1700808"/>
            <a:ext cx="7079531" cy="377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55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703135" y="274639"/>
            <a:ext cx="10758187" cy="843356"/>
          </a:xfrm>
        </p:spPr>
        <p:txBody>
          <a:bodyPr/>
          <a:lstStyle/>
          <a:p>
            <a:r>
              <a:rPr lang="nb-NO" altLang="nb-NO" dirty="0"/>
              <a:t>Equals	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14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268760"/>
            <a:ext cx="4680519" cy="524116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object class defines both equals() and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hashcode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() – which means that these two methods are implicitly defined in every java class since all java class inherit object class.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default implementation of equals() in object class says that equality is the same as object identity.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However, person2 and person are two distinct instances.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We need to override equals()!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example on the right shows two methods of equals override.</a:t>
            </a: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A9993799-20AD-4785-AD97-FB7E7C500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227" y="0"/>
            <a:ext cx="6044773" cy="3236740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C6928E09-F303-4397-B66B-5C249E152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3789" y="3282296"/>
            <a:ext cx="6038211" cy="337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47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703135" y="274639"/>
            <a:ext cx="10758187" cy="843356"/>
          </a:xfrm>
        </p:spPr>
        <p:txBody>
          <a:bodyPr/>
          <a:lstStyle/>
          <a:p>
            <a:r>
              <a:rPr lang="nb-NO" altLang="nb-NO" dirty="0"/>
              <a:t>Equals	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15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268760"/>
            <a:ext cx="11712623" cy="524116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Think about aggregation case.</a:t>
            </a: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8394D3DD-5E27-48F1-8D25-BAA8F8C74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71" y="5150576"/>
            <a:ext cx="7076549" cy="1552503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03045D97-820F-4EFD-B5FA-FFBB183AF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92" y="1628800"/>
            <a:ext cx="7092909" cy="334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53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703135" y="274639"/>
            <a:ext cx="10758187" cy="843356"/>
          </a:xfrm>
        </p:spPr>
        <p:txBody>
          <a:bodyPr/>
          <a:lstStyle/>
          <a:p>
            <a:r>
              <a:rPr lang="nb-NO" altLang="nb-NO" dirty="0"/>
              <a:t>Equals	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16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268760"/>
            <a:ext cx="11712623" cy="524116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Will below code work?</a:t>
            </a: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C75FE924-B932-4A77-8B27-DD83F4057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74" y="1700808"/>
            <a:ext cx="733425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243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703135" y="274639"/>
            <a:ext cx="10758187" cy="843356"/>
          </a:xfrm>
        </p:spPr>
        <p:txBody>
          <a:bodyPr/>
          <a:lstStyle/>
          <a:p>
            <a:r>
              <a:rPr lang="nb-NO" altLang="nb-NO" dirty="0"/>
              <a:t>Equals	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17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7" y="1268760"/>
            <a:ext cx="4320480" cy="524116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We need to implement equals() for the aggregated class as well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We can use</a:t>
            </a:r>
          </a:p>
          <a:p>
            <a:pPr marL="447074" lvl="1" indent="0">
              <a:buNone/>
            </a:pPr>
            <a:r>
              <a:rPr lang="en-US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Object.equals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(address, </a:t>
            </a:r>
            <a:r>
              <a:rPr lang="en-US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other.address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447074" lvl="1" indent="0">
              <a:buNone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</a:p>
          <a:p>
            <a:pPr marL="447074" lvl="1" indent="0">
              <a:buNone/>
            </a:pPr>
            <a:r>
              <a:rPr lang="en-US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Address.equals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other.address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851D59F4-A9C8-473E-B693-E70A38304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418" y="714375"/>
            <a:ext cx="6734175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70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703135" y="274639"/>
            <a:ext cx="10758187" cy="843356"/>
          </a:xfrm>
        </p:spPr>
        <p:txBody>
          <a:bodyPr/>
          <a:lstStyle/>
          <a:p>
            <a:r>
              <a:rPr lang="nb-NO" altLang="nb-NO" dirty="0" err="1"/>
              <a:t>HashCode</a:t>
            </a:r>
            <a:r>
              <a:rPr lang="nb-NO" altLang="nb-NO" dirty="0"/>
              <a:t>	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18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268760"/>
            <a:ext cx="11233247" cy="5241162"/>
          </a:xfrm>
        </p:spPr>
        <p:txBody>
          <a:bodyPr>
            <a:normAutofit/>
          </a:bodyPr>
          <a:lstStyle/>
          <a:p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hashCode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() returns an integer representing the current instance of the class.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If we override the equals(), we also have to override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hashCode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(). Why?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Java SE defines a contract for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hashCode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(), which mentions 3 criteria between equals() and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hashCode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():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Internal consistency: the value of </a:t>
            </a:r>
            <a:r>
              <a:rPr lang="en-US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hashCode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() may only change if a property in equals() changes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Equals consistency: objects that are equal to each other must return the same </a:t>
            </a:r>
            <a:r>
              <a:rPr lang="en-US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hashCode</a:t>
            </a: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Collisions: unequal objects may have the same </a:t>
            </a:r>
            <a:r>
              <a:rPr lang="en-US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hashCode</a:t>
            </a: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The 2</a:t>
            </a:r>
            <a:r>
              <a:rPr lang="en-US" sz="1800" baseline="30000" dirty="0">
                <a:latin typeface="Segoe UI" panose="020B0502040204020203" pitchFamily="34" charset="0"/>
                <a:cs typeface="Segoe UI" panose="020B0502040204020203" pitchFamily="34" charset="0"/>
              </a:rPr>
              <a:t>nd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 criteria of </a:t>
            </a:r>
            <a:r>
              <a:rPr lang="en-US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hashCode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 contract indicates that: if we override equals(), we must also override </a:t>
            </a:r>
            <a:r>
              <a:rPr lang="en-US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hashCode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()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What is the output here? – person and person2 end up with different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hashCode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DE30179E-1C58-4F92-8730-BB0617659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4381647"/>
            <a:ext cx="9912425" cy="247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72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703135" y="274639"/>
            <a:ext cx="10758187" cy="843356"/>
          </a:xfrm>
        </p:spPr>
        <p:txBody>
          <a:bodyPr/>
          <a:lstStyle/>
          <a:p>
            <a:r>
              <a:rPr lang="nb-NO" altLang="nb-NO" dirty="0" err="1"/>
              <a:t>HashMap</a:t>
            </a:r>
            <a:r>
              <a:rPr lang="nb-NO" altLang="nb-NO" dirty="0"/>
              <a:t> </a:t>
            </a:r>
            <a:r>
              <a:rPr lang="nb-NO" altLang="nb-NO" dirty="0" err="1"/>
              <a:t>key</a:t>
            </a:r>
            <a:r>
              <a:rPr lang="nb-NO" altLang="nb-NO" dirty="0"/>
              <a:t> </a:t>
            </a:r>
            <a:r>
              <a:rPr lang="nb-NO" altLang="nb-NO" dirty="0" err="1"/>
              <a:t>with</a:t>
            </a:r>
            <a:r>
              <a:rPr lang="nb-NO" altLang="nb-NO" dirty="0"/>
              <a:t> an </a:t>
            </a:r>
            <a:r>
              <a:rPr lang="nb-NO" altLang="nb-NO" dirty="0" err="1"/>
              <a:t>inconsistent</a:t>
            </a:r>
            <a:r>
              <a:rPr lang="nb-NO" altLang="nb-NO" dirty="0"/>
              <a:t> </a:t>
            </a:r>
            <a:r>
              <a:rPr lang="nb-NO" altLang="nb-NO" dirty="0" err="1"/>
              <a:t>hashCode</a:t>
            </a:r>
            <a:r>
              <a:rPr lang="nb-NO" altLang="nb-NO" dirty="0"/>
              <a:t>()	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19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268760"/>
            <a:ext cx="11233247" cy="524116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Why the violation of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hashCode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contract 2</a:t>
            </a:r>
            <a:r>
              <a:rPr lang="en-US" sz="2000" baseline="30000" dirty="0">
                <a:latin typeface="Segoe UI" panose="020B0502040204020203" pitchFamily="34" charset="0"/>
                <a:cs typeface="Segoe UI" panose="020B0502040204020203" pitchFamily="34" charset="0"/>
              </a:rPr>
              <a:t>nd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criteria? 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Let’s take below example. You would expect it returns Tom.</a:t>
            </a: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But it isn’t. Why? Because we didn’t override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hashCode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myPerson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ends up with a different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hashCode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. When using this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hashCode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to search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hashMap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, it hits null.</a:t>
            </a: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3439517E-15B0-41EB-A7A9-B52822A85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0848"/>
            <a:ext cx="12192000" cy="204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505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dirty="0" err="1"/>
              <a:t>Today’s</a:t>
            </a:r>
            <a:r>
              <a:rPr lang="nb-NO" altLang="nb-NO" dirty="0"/>
              <a:t> Main Goal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2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700808"/>
            <a:ext cx="10758187" cy="4809114"/>
          </a:xfrm>
        </p:spPr>
        <p:txBody>
          <a:bodyPr>
            <a:normAutofit/>
          </a:bodyPr>
          <a:lstStyle/>
          <a:p>
            <a:r>
              <a:rPr lang="en-US" sz="2400" dirty="0"/>
              <a:t>Collection – Set, List</a:t>
            </a:r>
          </a:p>
          <a:p>
            <a:r>
              <a:rPr lang="en-US" sz="2400" dirty="0"/>
              <a:t>Serialization</a:t>
            </a:r>
          </a:p>
          <a:p>
            <a:r>
              <a:rPr lang="en-US" sz="2400" dirty="0"/>
              <a:t>Equals</a:t>
            </a:r>
          </a:p>
          <a:p>
            <a:r>
              <a:rPr lang="en-US" sz="2400" dirty="0" err="1"/>
              <a:t>HashCode</a:t>
            </a:r>
            <a:endParaRPr lang="en-US" sz="2400" dirty="0"/>
          </a:p>
          <a:p>
            <a:r>
              <a:rPr lang="en-US" sz="2400" dirty="0"/>
              <a:t>Optional</a:t>
            </a:r>
          </a:p>
          <a:p>
            <a:endParaRPr lang="en-US" sz="2400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96966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703135" y="274639"/>
            <a:ext cx="10758187" cy="843356"/>
          </a:xfrm>
        </p:spPr>
        <p:txBody>
          <a:bodyPr/>
          <a:lstStyle/>
          <a:p>
            <a:r>
              <a:rPr lang="nb-NO" altLang="nb-NO" dirty="0" err="1"/>
              <a:t>Override</a:t>
            </a:r>
            <a:r>
              <a:rPr lang="nb-NO" altLang="nb-NO" dirty="0"/>
              <a:t> </a:t>
            </a:r>
            <a:r>
              <a:rPr lang="nb-NO" altLang="nb-NO" dirty="0" err="1"/>
              <a:t>HashCode</a:t>
            </a:r>
            <a:r>
              <a:rPr lang="nb-NO" altLang="nb-NO" dirty="0"/>
              <a:t>	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20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268760"/>
            <a:ext cx="11233247" cy="524116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There are many different ways of overriding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hashCode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()</a:t>
            </a: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Can we do this?</a:t>
            </a: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We need to override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hashCode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of class Address too!</a:t>
            </a: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Let’s rerun the program. We get Tom successfully.</a:t>
            </a: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2D7A4ED2-5645-4FF4-A61E-85C48DB9D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35" y="1628800"/>
            <a:ext cx="4889672" cy="917917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03AE4D70-5B33-46C4-808D-E5FE3EFE7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136" y="3184491"/>
            <a:ext cx="4889672" cy="850378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7C49BD3B-E7A5-468F-8D41-455E1501F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136" y="4653136"/>
            <a:ext cx="4924148" cy="85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586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703135" y="274639"/>
            <a:ext cx="10758187" cy="843356"/>
          </a:xfrm>
        </p:spPr>
        <p:txBody>
          <a:bodyPr/>
          <a:lstStyle/>
          <a:p>
            <a:r>
              <a:rPr lang="nb-NO" altLang="nb-NO" dirty="0" err="1"/>
              <a:t>Optional</a:t>
            </a:r>
            <a:r>
              <a:rPr lang="nb-NO" altLang="nb-NO" dirty="0"/>
              <a:t>	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21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7" y="1268760"/>
            <a:ext cx="5184576" cy="524116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What is Optional? In Session 4, we introduced the code on the right.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Java 8 documentation says that am Optional is “A container object which may or may not contain a non-null value. If the value is present,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isPresent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() will return true and get() will return the value”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Why is it useful in practice?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Optional helps you deal with nullable values explicitly as a way of enforcing good programming practices.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By wrapping the object into an Optional object, implicit validation will be performed as well as executing the code.	  </a:t>
            </a: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6FB7AC77-8938-4A2D-BF3D-A3A68BA43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249" y="1412776"/>
            <a:ext cx="6228445" cy="368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83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703135" y="274639"/>
            <a:ext cx="10758187" cy="843356"/>
          </a:xfrm>
        </p:spPr>
        <p:txBody>
          <a:bodyPr/>
          <a:lstStyle/>
          <a:p>
            <a:r>
              <a:rPr lang="nb-NO" altLang="nb-NO" dirty="0" err="1"/>
              <a:t>Optional</a:t>
            </a:r>
            <a:r>
              <a:rPr lang="nb-NO" altLang="nb-NO" dirty="0"/>
              <a:t>	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22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7" y="1268760"/>
            <a:ext cx="5184576" cy="524116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Creating Optional Objects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Use empty() static method to create an empty Optional object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Use of() static method to create an non-empty Optional object. The argument passed to the of() can’t be null. Otherwise </a:t>
            </a:r>
            <a:r>
              <a:rPr lang="en-US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NullPointerException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 will be thrown.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Use </a:t>
            </a:r>
            <a:r>
              <a:rPr lang="en-US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ofNullable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() static method to create an Optional object in case we expect some null values.</a:t>
            </a: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Note that the third test throws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NullPointerException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49503CE1-1175-4F73-9F93-621768350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776" y="0"/>
            <a:ext cx="6792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786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119336" y="112320"/>
            <a:ext cx="10758187" cy="843356"/>
          </a:xfrm>
        </p:spPr>
        <p:txBody>
          <a:bodyPr/>
          <a:lstStyle/>
          <a:p>
            <a:r>
              <a:rPr lang="nb-NO" altLang="nb-NO" dirty="0" err="1"/>
              <a:t>Optional</a:t>
            </a:r>
            <a:r>
              <a:rPr lang="nb-NO" altLang="nb-NO" dirty="0"/>
              <a:t> – </a:t>
            </a:r>
            <a:r>
              <a:rPr lang="nb-NO" altLang="nb-NO" dirty="0" err="1"/>
              <a:t>checking</a:t>
            </a:r>
            <a:r>
              <a:rPr lang="nb-NO" altLang="nb-NO" dirty="0"/>
              <a:t> </a:t>
            </a:r>
            <a:r>
              <a:rPr lang="nb-NO" altLang="nb-NO" dirty="0" err="1"/>
              <a:t>value</a:t>
            </a:r>
            <a:r>
              <a:rPr lang="nb-NO" altLang="nb-NO" dirty="0"/>
              <a:t> </a:t>
            </a:r>
            <a:r>
              <a:rPr lang="nb-NO" altLang="nb-NO" dirty="0" err="1"/>
              <a:t>presence</a:t>
            </a:r>
            <a:r>
              <a:rPr lang="nb-NO" altLang="nb-NO" dirty="0"/>
              <a:t>	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23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7" y="1268760"/>
            <a:ext cx="5184576" cy="5241162"/>
          </a:xfrm>
        </p:spPr>
        <p:txBody>
          <a:bodyPr>
            <a:normAutofit/>
          </a:bodyPr>
          <a:lstStyle/>
          <a:p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isEmpty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(): is used to check if there is a value in the created Optional object</a:t>
            </a:r>
          </a:p>
          <a:p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isPresent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(): is used to check if there is a value in the created Optional object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Conditional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ifPresent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(): using Lambda function to run code on the wrapped value if it’s found to be non-null.</a:t>
            </a:r>
          </a:p>
          <a:p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orElse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(): returns the wrapped value if it is present, and its argument as default otherwise.</a:t>
            </a:r>
          </a:p>
          <a:p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orElseGet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(): take a functional interface instead of a value as argument. </a:t>
            </a: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A412D812-4C00-4595-9807-C0C6B2D7B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645" y="-1"/>
            <a:ext cx="6081356" cy="3414351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1E08E767-A794-4F1F-A9CE-D7EF2B4F1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643" y="3440687"/>
            <a:ext cx="6081357" cy="340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156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119336" y="112320"/>
            <a:ext cx="10758187" cy="843356"/>
          </a:xfrm>
        </p:spPr>
        <p:txBody>
          <a:bodyPr/>
          <a:lstStyle/>
          <a:p>
            <a:r>
              <a:rPr lang="nb-NO" altLang="nb-NO" dirty="0" err="1"/>
              <a:t>Optional</a:t>
            </a:r>
            <a:r>
              <a:rPr lang="nb-NO" altLang="nb-NO" dirty="0"/>
              <a:t> – </a:t>
            </a:r>
            <a:r>
              <a:rPr lang="nb-NO" altLang="nb-NO" dirty="0" err="1"/>
              <a:t>return</a:t>
            </a:r>
            <a:r>
              <a:rPr lang="nb-NO" altLang="nb-NO" dirty="0"/>
              <a:t> </a:t>
            </a:r>
            <a:r>
              <a:rPr lang="nb-NO" altLang="nb-NO" dirty="0" err="1"/>
              <a:t>value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24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268760"/>
            <a:ext cx="10945215" cy="524116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get(): is used to retrieve the wrapped value. 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get() can only return a value if the wrapped object is not null. Otherwise it throws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NoSuchElementException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49DC783F-2EC3-4E12-8617-6318D55DC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1" y="2492896"/>
            <a:ext cx="7657835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119336" y="112320"/>
            <a:ext cx="10758187" cy="843356"/>
          </a:xfrm>
        </p:spPr>
        <p:txBody>
          <a:bodyPr/>
          <a:lstStyle/>
          <a:p>
            <a:r>
              <a:rPr lang="nb-NO" altLang="nb-NO" dirty="0" err="1"/>
              <a:t>Optional</a:t>
            </a:r>
            <a:r>
              <a:rPr lang="nb-NO" altLang="nb-NO" dirty="0"/>
              <a:t> – </a:t>
            </a:r>
            <a:r>
              <a:rPr lang="nb-NO" altLang="nb-NO" dirty="0" err="1"/>
              <a:t>conditional</a:t>
            </a:r>
            <a:r>
              <a:rPr lang="nb-NO" altLang="nb-NO" dirty="0"/>
              <a:t> </a:t>
            </a:r>
            <a:r>
              <a:rPr lang="nb-NO" altLang="nb-NO" dirty="0" err="1"/>
              <a:t>return</a:t>
            </a:r>
            <a:r>
              <a:rPr lang="nb-NO" altLang="nb-NO" dirty="0"/>
              <a:t> </a:t>
            </a:r>
            <a:r>
              <a:rPr lang="nb-NO" altLang="nb-NO" dirty="0" err="1"/>
              <a:t>value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25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268760"/>
            <a:ext cx="11712624" cy="558924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filter() is normally used to reject wrapped values based on a predefined rule.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map call here is used to transform a value to some other value.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They are all lambda functions. </a:t>
            </a: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EEA0FAB1-E799-4422-8229-637E92C26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2336645"/>
            <a:ext cx="7990523" cy="452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71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053F2F1-0E07-4DCA-8414-0BD113C95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Before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end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86C9647-8661-4A99-8939-C33D41CDF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nb-NO" sz="2400" dirty="0"/>
              <a:t>Goals for </a:t>
            </a:r>
            <a:r>
              <a:rPr lang="nb-NO" sz="2400" dirty="0" err="1"/>
              <a:t>this</a:t>
            </a:r>
            <a:r>
              <a:rPr lang="nb-NO" sz="2400" dirty="0"/>
              <a:t> </a:t>
            </a:r>
            <a:r>
              <a:rPr lang="nb-NO" sz="2400" dirty="0" err="1"/>
              <a:t>session</a:t>
            </a:r>
            <a:r>
              <a:rPr lang="nb-NO" sz="2400" dirty="0"/>
              <a:t>:</a:t>
            </a:r>
          </a:p>
          <a:p>
            <a:pPr lvl="1"/>
            <a:r>
              <a:rPr lang="nb-NO" sz="2000" dirty="0"/>
              <a:t>I </a:t>
            </a:r>
            <a:r>
              <a:rPr lang="nb-NO" sz="2000" dirty="0" err="1"/>
              <a:t>know</a:t>
            </a:r>
            <a:r>
              <a:rPr lang="nb-NO" sz="2000" dirty="0"/>
              <a:t> Collection (Set, List, </a:t>
            </a:r>
            <a:r>
              <a:rPr lang="nb-NO" sz="2000" dirty="0" err="1"/>
              <a:t>HashSet</a:t>
            </a:r>
            <a:r>
              <a:rPr lang="nb-NO" sz="2000" dirty="0"/>
              <a:t>)</a:t>
            </a:r>
          </a:p>
          <a:p>
            <a:pPr lvl="1"/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I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know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Serialization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Serializable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interface</a:t>
            </a:r>
            <a:endParaRPr lang="nb-NO" sz="2000" dirty="0"/>
          </a:p>
          <a:p>
            <a:pPr lvl="1"/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I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know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why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how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override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equals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() and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hashCode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()</a:t>
            </a:r>
          </a:p>
          <a:p>
            <a:pPr lvl="1"/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I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know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why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how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use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b-NO" sz="2000">
                <a:latin typeface="Segoe UI" panose="020B0502040204020203" pitchFamily="34" charset="0"/>
                <a:cs typeface="Segoe UI" panose="020B0502040204020203" pitchFamily="34" charset="0"/>
              </a:rPr>
              <a:t>Optional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0" indent="0">
              <a:buNone/>
            </a:pPr>
            <a:r>
              <a:rPr lang="nb-NO" sz="2400" dirty="0" err="1"/>
              <a:t>Remember</a:t>
            </a:r>
            <a:r>
              <a:rPr lang="nb-NO" sz="2400" dirty="0"/>
              <a:t>, do not just </a:t>
            </a:r>
            <a:r>
              <a:rPr lang="nb-NO" sz="2400" dirty="0" err="1"/>
              <a:t>read</a:t>
            </a:r>
            <a:r>
              <a:rPr lang="nb-NO" sz="2400" dirty="0"/>
              <a:t> </a:t>
            </a:r>
            <a:r>
              <a:rPr lang="nb-NO" sz="2400" dirty="0" err="1"/>
              <a:t>code</a:t>
            </a:r>
            <a:r>
              <a:rPr lang="nb-NO" sz="2400" dirty="0"/>
              <a:t>, play </a:t>
            </a:r>
            <a:r>
              <a:rPr lang="nb-NO" sz="2400" dirty="0" err="1"/>
              <a:t>with</a:t>
            </a:r>
            <a:r>
              <a:rPr lang="nb-NO" sz="2400" dirty="0"/>
              <a:t> it.</a:t>
            </a:r>
            <a:br>
              <a:rPr lang="nb-NO" sz="2400" dirty="0"/>
            </a:br>
            <a:r>
              <a:rPr lang="nb-NO" sz="2400" dirty="0"/>
              <a:t>Good </a:t>
            </a:r>
            <a:r>
              <a:rPr lang="nb-NO" sz="2400" dirty="0" err="1"/>
              <a:t>luck</a:t>
            </a:r>
            <a:r>
              <a:rPr lang="nb-NO" sz="2400" dirty="0"/>
              <a:t> </a:t>
            </a:r>
            <a:r>
              <a:rPr lang="nb-NO" sz="2400" dirty="0" err="1"/>
              <a:t>with</a:t>
            </a:r>
            <a:r>
              <a:rPr lang="nb-NO" sz="2400" dirty="0"/>
              <a:t> </a:t>
            </a:r>
            <a:r>
              <a:rPr lang="nb-NO" sz="2400" dirty="0" err="1"/>
              <a:t>the</a:t>
            </a:r>
            <a:r>
              <a:rPr lang="nb-NO" sz="2400" dirty="0"/>
              <a:t> </a:t>
            </a:r>
            <a:r>
              <a:rPr lang="nb-NO" sz="2400" dirty="0" err="1"/>
              <a:t>tasks</a:t>
            </a:r>
            <a:r>
              <a:rPr lang="nb-NO" sz="2400" dirty="0"/>
              <a:t>!</a:t>
            </a:r>
            <a:br>
              <a:rPr lang="nb-NO" sz="2400" dirty="0"/>
            </a:br>
            <a:br>
              <a:rPr lang="nb-NO" sz="2400" dirty="0"/>
            </a:br>
            <a:r>
              <a:rPr lang="nb-NO" sz="2400" dirty="0" err="1"/>
              <a:t>Remember</a:t>
            </a:r>
            <a:r>
              <a:rPr lang="nb-NO" sz="2400" dirty="0"/>
              <a:t>, </a:t>
            </a:r>
            <a:r>
              <a:rPr lang="nb-NO" sz="2400" dirty="0" err="1"/>
              <a:t>there</a:t>
            </a:r>
            <a:r>
              <a:rPr lang="nb-NO" sz="2400" dirty="0"/>
              <a:t> is </a:t>
            </a:r>
            <a:r>
              <a:rPr lang="nb-NO" sz="2400" dirty="0" err="1"/>
              <a:t>help</a:t>
            </a:r>
            <a:r>
              <a:rPr lang="nb-NO" sz="2400" dirty="0"/>
              <a:t> </a:t>
            </a:r>
            <a:r>
              <a:rPr lang="nb-NO" sz="2400" dirty="0" err="1"/>
              <a:t>available</a:t>
            </a:r>
            <a:r>
              <a:rPr lang="nb-NO" sz="2400" dirty="0"/>
              <a:t> all </a:t>
            </a:r>
            <a:r>
              <a:rPr lang="nb-NO" sz="2400" dirty="0" err="1"/>
              <a:t>week</a:t>
            </a:r>
            <a:r>
              <a:rPr lang="nb-NO" sz="2400" dirty="0"/>
              <a:t>, </a:t>
            </a:r>
            <a:r>
              <a:rPr lang="nb-NO" sz="2400" dirty="0" err="1"/>
              <a:t>use</a:t>
            </a:r>
            <a:r>
              <a:rPr lang="nb-NO" sz="2400" dirty="0"/>
              <a:t> Mattermost or GitHub.</a:t>
            </a:r>
          </a:p>
        </p:txBody>
      </p:sp>
    </p:spTree>
    <p:extLst>
      <p:ext uri="{BB962C8B-B14F-4D97-AF65-F5344CB8AC3E}">
        <p14:creationId xmlns:p14="http://schemas.microsoft.com/office/powerpoint/2010/main" val="150470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dirty="0"/>
              <a:t>Status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3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333333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Step 1: IntelliJ, Git, Hello World</a:t>
            </a:r>
          </a:p>
          <a:p>
            <a:r>
              <a:rPr lang="en-US" sz="20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Step 2: Variable, Method, Data type, Scope, Control statement</a:t>
            </a:r>
          </a:p>
          <a:p>
            <a:r>
              <a:rPr lang="en-US" sz="20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Step 3: Class, Object, Scanner, Encapsulation</a:t>
            </a:r>
          </a:p>
          <a:p>
            <a:r>
              <a:rPr lang="en-US" sz="20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Step 4: Package, Import, Modifiers, Overload, </a:t>
            </a:r>
            <a:r>
              <a:rPr lang="en-US" sz="2000" dirty="0" err="1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ArrayList</a:t>
            </a:r>
            <a:r>
              <a:rPr lang="en-US" sz="20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Enums</a:t>
            </a:r>
          </a:p>
          <a:p>
            <a:r>
              <a:rPr lang="en-US" sz="20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Step 5: Scanner (cont.), Input validation, Debugger, Write test</a:t>
            </a:r>
          </a:p>
          <a:p>
            <a:r>
              <a:rPr lang="en-US" sz="20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Step 6: Exception handling, File I/O, Logger, Date/Time</a:t>
            </a:r>
          </a:p>
          <a:p>
            <a:r>
              <a:rPr lang="en-US" sz="20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Step 7: Inheritance, Aggregation, Super, Final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Step 8: Abstract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Step 9: Interface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Step 10: Polymorphism</a:t>
            </a:r>
          </a:p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Now: Collection, Optional, Equals, </a:t>
            </a:r>
            <a:r>
              <a:rPr lang="en-US" sz="2000" dirty="0" err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HashCode</a:t>
            </a:r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Serialization, Validation…</a:t>
            </a:r>
          </a:p>
          <a:p>
            <a:r>
              <a:rPr lang="en-US" sz="20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690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703135" y="274639"/>
            <a:ext cx="10758187" cy="843356"/>
          </a:xfrm>
        </p:spPr>
        <p:txBody>
          <a:bodyPr/>
          <a:lstStyle/>
          <a:p>
            <a:r>
              <a:rPr lang="nb-NO" altLang="nb-NO" dirty="0"/>
              <a:t>Collection (List, Set, </a:t>
            </a:r>
            <a:r>
              <a:rPr lang="nb-NO" altLang="nb-NO" dirty="0" err="1"/>
              <a:t>etc</a:t>
            </a:r>
            <a:r>
              <a:rPr lang="nb-NO" altLang="nb-NO" dirty="0"/>
              <a:t>…)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4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412776"/>
            <a:ext cx="10758187" cy="509714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We will focus on List and Set. Queue is out of our lecture scope.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We have learned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ArrayList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, which is a subcategory of List.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We will introduce HashSet which is a subcategory of Set.</a:t>
            </a: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40091F22-B918-45C2-BC28-AA49B9C5C4B2}"/>
              </a:ext>
            </a:extLst>
          </p:cNvPr>
          <p:cNvSpPr txBox="1"/>
          <p:nvPr/>
        </p:nvSpPr>
        <p:spPr>
          <a:xfrm>
            <a:off x="9617677" y="6281700"/>
            <a:ext cx="1838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Src</a:t>
            </a:r>
            <a:r>
              <a:rPr lang="nb-NO" dirty="0"/>
              <a:t>: </a:t>
            </a:r>
            <a:r>
              <a:rPr lang="nb-NO" dirty="0" err="1"/>
              <a:t>geekforgeeks</a:t>
            </a:r>
            <a:endParaRPr lang="nb-NO" dirty="0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7AC0B479-BF06-451E-BD3E-A125E5A37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2584720"/>
            <a:ext cx="8989011" cy="416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44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703135" y="274639"/>
            <a:ext cx="10758187" cy="843356"/>
          </a:xfrm>
        </p:spPr>
        <p:txBody>
          <a:bodyPr/>
          <a:lstStyle/>
          <a:p>
            <a:r>
              <a:rPr lang="nb-NO" altLang="nb-NO" dirty="0"/>
              <a:t>Collection (Set)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5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412776"/>
            <a:ext cx="10758187" cy="509714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What is the difference between HashMap (Map) and Collection (Set)?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Both HashMap and Collection are interfaces in </a:t>
            </a:r>
            <a:r>
              <a:rPr lang="en-US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java.util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 package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Collection is used to store objects in Array format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Map is used to store objects in (key, value) pair format and hash</a:t>
            </a: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9BD79865-DADD-4AD9-A3A9-2E5F07C06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2801194"/>
            <a:ext cx="8315389" cy="3917231"/>
          </a:xfrm>
          <a:prstGeom prst="rect">
            <a:avLst/>
          </a:prstGeom>
        </p:spPr>
      </p:pic>
      <p:sp>
        <p:nvSpPr>
          <p:cNvPr id="7" name="TekstSylinder 6">
            <a:extLst>
              <a:ext uri="{FF2B5EF4-FFF2-40B4-BE49-F238E27FC236}">
                <a16:creationId xmlns:a16="http://schemas.microsoft.com/office/drawing/2014/main" id="{40091F22-B918-45C2-BC28-AA49B9C5C4B2}"/>
              </a:ext>
            </a:extLst>
          </p:cNvPr>
          <p:cNvSpPr txBox="1"/>
          <p:nvPr/>
        </p:nvSpPr>
        <p:spPr>
          <a:xfrm>
            <a:off x="9617677" y="6281700"/>
            <a:ext cx="1484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Src</a:t>
            </a:r>
            <a:r>
              <a:rPr lang="nb-NO" dirty="0"/>
              <a:t>: </a:t>
            </a:r>
            <a:r>
              <a:rPr lang="nb-NO" dirty="0" err="1"/>
              <a:t>javatpoint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36115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703135" y="274639"/>
            <a:ext cx="10758187" cy="843356"/>
          </a:xfrm>
        </p:spPr>
        <p:txBody>
          <a:bodyPr/>
          <a:lstStyle/>
          <a:p>
            <a:r>
              <a:rPr lang="nb-NO" altLang="nb-NO" dirty="0" err="1"/>
              <a:t>Iterable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6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412776"/>
            <a:ext cx="10758187" cy="5097146"/>
          </a:xfrm>
        </p:spPr>
        <p:txBody>
          <a:bodyPr>
            <a:normAutofit/>
          </a:bodyPr>
          <a:lstStyle/>
          <a:p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Iterable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interface belongs to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java.lang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package. 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An object implementing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Iterable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allows it to be iterated.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Definition of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Iterable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(T is the type of element returned by the Iterator)</a:t>
            </a: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Collection implements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Iterable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interface</a:t>
            </a: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F565D92D-6C28-4969-80ED-1A6329DE2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2564904"/>
            <a:ext cx="4809588" cy="2021582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id="{7E44D42E-8F08-471E-80EF-AE43FB985DFA}"/>
              </a:ext>
            </a:extLst>
          </p:cNvPr>
          <p:cNvSpPr txBox="1"/>
          <p:nvPr/>
        </p:nvSpPr>
        <p:spPr>
          <a:xfrm>
            <a:off x="5879976" y="2566408"/>
            <a:ext cx="2186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Src</a:t>
            </a:r>
            <a:r>
              <a:rPr lang="nb-NO" dirty="0"/>
              <a:t>: </a:t>
            </a:r>
            <a:r>
              <a:rPr lang="nb-NO" dirty="0" err="1"/>
              <a:t>geeksforgeeks</a:t>
            </a:r>
            <a:endParaRPr lang="nb-NO" dirty="0"/>
          </a:p>
        </p:txBody>
      </p:sp>
      <p:pic>
        <p:nvPicPr>
          <p:cNvPr id="12" name="Bilde 11">
            <a:extLst>
              <a:ext uri="{FF2B5EF4-FFF2-40B4-BE49-F238E27FC236}">
                <a16:creationId xmlns:a16="http://schemas.microsoft.com/office/drawing/2014/main" id="{AC6A9AF1-6D71-4E83-8923-8C79590C8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713" y="5123529"/>
            <a:ext cx="3485952" cy="138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680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703135" y="274639"/>
            <a:ext cx="10758187" cy="843356"/>
          </a:xfrm>
        </p:spPr>
        <p:txBody>
          <a:bodyPr/>
          <a:lstStyle/>
          <a:p>
            <a:r>
              <a:rPr lang="nb-NO" altLang="nb-NO" dirty="0" err="1"/>
              <a:t>Iterable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7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412776"/>
            <a:ext cx="5896921" cy="5097146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Ways of iterating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Using enhanced for loop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Using </a:t>
            </a:r>
            <a:r>
              <a:rPr lang="en-US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Iterable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forEach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 loop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Using Iterator&lt;T&gt; interface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Why can we use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Iterable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interface on the right? Map does not implement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Iterable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interface as Collection…</a:t>
            </a: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Animals.value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() is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java.util.Collection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animals.keyset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() is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java.util.Set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, which both implement iterator interface by default.</a:t>
            </a: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F12218EB-BF91-47C1-B1F5-FBACA647A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757" y="-65825"/>
            <a:ext cx="5406722" cy="6858000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8EEDDCCC-31EF-4A7E-8762-1806F4835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5" y="3360277"/>
            <a:ext cx="6778951" cy="158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12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703135" y="274639"/>
            <a:ext cx="10758187" cy="843356"/>
          </a:xfrm>
        </p:spPr>
        <p:txBody>
          <a:bodyPr/>
          <a:lstStyle/>
          <a:p>
            <a:r>
              <a:rPr lang="nb-NO" altLang="nb-NO" dirty="0"/>
              <a:t>Collection </a:t>
            </a:r>
            <a:r>
              <a:rPr lang="nb-NO" altLang="nb-NO" dirty="0" err="1"/>
              <a:t>methods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8</a:t>
            </a:fld>
            <a:endParaRPr lang="nb-NO" dirty="0"/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12E8E782-5036-4CE0-A57E-DA9DCD8C1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78" y="1640211"/>
            <a:ext cx="9264352" cy="502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84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703135" y="274639"/>
            <a:ext cx="10758187" cy="843356"/>
          </a:xfrm>
        </p:spPr>
        <p:txBody>
          <a:bodyPr/>
          <a:lstStyle/>
          <a:p>
            <a:r>
              <a:rPr lang="nb-NO" altLang="nb-NO" dirty="0" err="1"/>
              <a:t>HashSet</a:t>
            </a:r>
            <a:r>
              <a:rPr lang="nb-NO" altLang="nb-NO" dirty="0"/>
              <a:t> </a:t>
            </a:r>
            <a:r>
              <a:rPr lang="nb-NO" altLang="nb-NO" dirty="0" err="1"/>
              <a:t>methods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9</a:t>
            </a:fld>
            <a:endParaRPr lang="nb-NO" dirty="0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CC652471-706F-474C-8077-4DB0766A5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094993"/>
            <a:ext cx="4176464" cy="1907998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34516BBF-240E-4612-A3FD-D35394C1E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60" y="3029441"/>
            <a:ext cx="5041220" cy="1004922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1D5E8DEA-3B48-47C6-80CF-32440BBC0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6047" y="3849692"/>
            <a:ext cx="6275953" cy="3008308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A2A38A88-410B-41E5-8509-69608F5F34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9976" y="0"/>
            <a:ext cx="6275952" cy="380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51633"/>
      </p:ext>
    </p:extLst>
  </p:cSld>
  <p:clrMapOvr>
    <a:masterClrMapping/>
  </p:clrMapOvr>
</p:sld>
</file>

<file path=ppt/theme/theme1.xml><?xml version="1.0" encoding="utf-8"?>
<a:theme xmlns:a="http://schemas.openxmlformats.org/drawingml/2006/main" name="Westerdals_PPT">
  <a:themeElements>
    <a:clrScheme name="Westerdals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FAD05D"/>
      </a:accent2>
      <a:accent3>
        <a:srgbClr val="F66F5D"/>
      </a:accent3>
      <a:accent4>
        <a:srgbClr val="6CB0CA"/>
      </a:accent4>
      <a:accent5>
        <a:srgbClr val="765481"/>
      </a:accent5>
      <a:accent6>
        <a:srgbClr val="85C498"/>
      </a:accent6>
      <a:hlink>
        <a:srgbClr val="0000FF"/>
      </a:hlink>
      <a:folHlink>
        <a:srgbClr val="800080"/>
      </a:folHlink>
    </a:clrScheme>
    <a:fontScheme name="Westerdals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ilm og TV">
  <a:themeElements>
    <a:clrScheme name="Westerdals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FAD05D"/>
      </a:accent2>
      <a:accent3>
        <a:srgbClr val="F66F5D"/>
      </a:accent3>
      <a:accent4>
        <a:srgbClr val="6CB0CA"/>
      </a:accent4>
      <a:accent5>
        <a:srgbClr val="765481"/>
      </a:accent5>
      <a:accent6>
        <a:srgbClr val="85C498"/>
      </a:accent6>
      <a:hlink>
        <a:srgbClr val="0000FF"/>
      </a:hlink>
      <a:folHlink>
        <a:srgbClr val="800080"/>
      </a:folHlink>
    </a:clrScheme>
    <a:fontScheme name="Westerdals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knologi">
  <a:themeElements>
    <a:clrScheme name="Westerdals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FAD05D"/>
      </a:accent2>
      <a:accent3>
        <a:srgbClr val="F66F5D"/>
      </a:accent3>
      <a:accent4>
        <a:srgbClr val="6CB0CA"/>
      </a:accent4>
      <a:accent5>
        <a:srgbClr val="765481"/>
      </a:accent5>
      <a:accent6>
        <a:srgbClr val="85C498"/>
      </a:accent6>
      <a:hlink>
        <a:srgbClr val="0000FF"/>
      </a:hlink>
      <a:folHlink>
        <a:srgbClr val="800080"/>
      </a:folHlink>
    </a:clrScheme>
    <a:fontScheme name="Westerdals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edelse">
  <a:themeElements>
    <a:clrScheme name="Westerdals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FAD05D"/>
      </a:accent2>
      <a:accent3>
        <a:srgbClr val="F66F5D"/>
      </a:accent3>
      <a:accent4>
        <a:srgbClr val="6CB0CA"/>
      </a:accent4>
      <a:accent5>
        <a:srgbClr val="765481"/>
      </a:accent5>
      <a:accent6>
        <a:srgbClr val="85C498"/>
      </a:accent6>
      <a:hlink>
        <a:srgbClr val="0000FF"/>
      </a:hlink>
      <a:folHlink>
        <a:srgbClr val="800080"/>
      </a:folHlink>
    </a:clrScheme>
    <a:fontScheme name="Westerdals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Westerdals_PPT.potx</Template>
  <TotalTime>19243</TotalTime>
  <Words>1667</Words>
  <Application>Microsoft Office PowerPoint</Application>
  <PresentationFormat>Widescreen</PresentationFormat>
  <Paragraphs>362</Paragraphs>
  <Slides>26</Slides>
  <Notes>24</Notes>
  <HiddenSlides>0</HiddenSlides>
  <MMClips>0</MMClips>
  <ScaleCrop>false</ScaleCrop>
  <HeadingPairs>
    <vt:vector size="6" baseType="variant">
      <vt:variant>
        <vt:lpstr>Brukte skrifter</vt:lpstr>
      </vt:variant>
      <vt:variant>
        <vt:i4>6</vt:i4>
      </vt:variant>
      <vt:variant>
        <vt:lpstr>Tema</vt:lpstr>
      </vt:variant>
      <vt:variant>
        <vt:i4>4</vt:i4>
      </vt:variant>
      <vt:variant>
        <vt:lpstr>Lysbildetitler</vt:lpstr>
      </vt:variant>
      <vt:variant>
        <vt:i4>26</vt:i4>
      </vt:variant>
    </vt:vector>
  </HeadingPairs>
  <TitlesOfParts>
    <vt:vector size="36" baseType="lpstr">
      <vt:lpstr>Arial</vt:lpstr>
      <vt:lpstr>Calibri</vt:lpstr>
      <vt:lpstr>Helvetica</vt:lpstr>
      <vt:lpstr>Helvetica LT Std Light</vt:lpstr>
      <vt:lpstr>inter-regular</vt:lpstr>
      <vt:lpstr>Segoe UI</vt:lpstr>
      <vt:lpstr>Westerdals_PPT</vt:lpstr>
      <vt:lpstr>Film og TV</vt:lpstr>
      <vt:lpstr>Teknologi</vt:lpstr>
      <vt:lpstr>Ledelse</vt:lpstr>
      <vt:lpstr> Session 11 (of 24)</vt:lpstr>
      <vt:lpstr>Today’s Main Goal</vt:lpstr>
      <vt:lpstr>Status</vt:lpstr>
      <vt:lpstr>Collection (List, Set, etc…)</vt:lpstr>
      <vt:lpstr>Collection (Set)</vt:lpstr>
      <vt:lpstr>Iterable</vt:lpstr>
      <vt:lpstr>Iterable</vt:lpstr>
      <vt:lpstr>Collection methods</vt:lpstr>
      <vt:lpstr>HashSet methods</vt:lpstr>
      <vt:lpstr>HashSet</vt:lpstr>
      <vt:lpstr>HashSet</vt:lpstr>
      <vt:lpstr>Serialization </vt:lpstr>
      <vt:lpstr>Equals </vt:lpstr>
      <vt:lpstr>Equals </vt:lpstr>
      <vt:lpstr>Equals </vt:lpstr>
      <vt:lpstr>Equals </vt:lpstr>
      <vt:lpstr>Equals </vt:lpstr>
      <vt:lpstr>HashCode </vt:lpstr>
      <vt:lpstr>HashMap key with an inconsistent hashCode() </vt:lpstr>
      <vt:lpstr>Override HashCode </vt:lpstr>
      <vt:lpstr>Optional </vt:lpstr>
      <vt:lpstr>Optional </vt:lpstr>
      <vt:lpstr>Optional – checking value presence </vt:lpstr>
      <vt:lpstr>Optional – return value</vt:lpstr>
      <vt:lpstr>Optional – conditional return value</vt:lpstr>
      <vt:lpstr>Before we end</vt:lpstr>
    </vt:vector>
  </TitlesOfParts>
  <Company>Westerdals School of Communication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Vibecke Osfoss</dc:creator>
  <dc:description>Template by addpoint.no</dc:description>
  <cp:lastModifiedBy>Yuan Lin</cp:lastModifiedBy>
  <cp:revision>324</cp:revision>
  <cp:lastPrinted>2018-08-23T11:54:25Z</cp:lastPrinted>
  <dcterms:created xsi:type="dcterms:W3CDTF">2014-08-19T14:30:49Z</dcterms:created>
  <dcterms:modified xsi:type="dcterms:W3CDTF">2022-02-22T11:39:22Z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 by">
    <vt:lpwstr>addpoint.no</vt:lpwstr>
  </property>
</Properties>
</file>